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FFD3A363-6C13-4A9C-919E-D1F09E1D583B}">
  <a:tblStyle styleId="{FFD3A363-6C13-4A9C-919E-D1F09E1D583B}"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1ac8782fa8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1ac8782fa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043551cf01_0_2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043551cf01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1ac926d3ad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1ac926d3a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hyperlink" Target="https://docs.google.com/presentation/d/1T7Szx8VxeIJ8_5xX77sUzYBNtq-Q-3mRiEjcxwpXxbg/edit?usp=sharing" TargetMode="External"/><Relationship Id="rId6" Type="http://schemas.openxmlformats.org/officeDocument/2006/relationships/hyperlink" Target="https://docs.google.com/presentation/d/1y51wNf8xEnzHEkPsdkVrI0XDKAwQiRg0-R7FKT2fZak/edit?usp=sharing" TargetMode="External"/><Relationship Id="rId7" Type="http://schemas.openxmlformats.org/officeDocument/2006/relationships/hyperlink" Target="https://docs.google.com/presentation/d/1LfMAnaDMBrh68DClCX_YGcqWY5YLJYwOKVICdgD9wXs/edit?usp=sharing"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hyperlink" Target="https://docs.google.com/presentation/d/11lPAc-Vivao51d89hib6URTTAqFcgEhUJ4Qs4aKBCO8/edit?usp=sharing" TargetMode="External"/><Relationship Id="rId6" Type="http://schemas.openxmlformats.org/officeDocument/2006/relationships/hyperlink" Target="https://docs.google.com/presentation/d/1D55PrDvM30i9KlSI-S70tLGTU_MlD3z_-kH_tG8LleA/edit?usp=sharing"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hyperlink" Target="https://docs.google.com/presentation/d/18MKUXIgcH-r1qqK8yPyHUs_cCoXlVD0nOFiVrXQRL0w/edit?usp=sharing"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55" name="Google Shape;55;p13"/>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56" name="Google Shape;56;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57863" y="582125"/>
          <a:ext cx="3000000" cy="3000000"/>
        </p:xfrm>
        <a:graphic>
          <a:graphicData uri="http://schemas.openxmlformats.org/drawingml/2006/table">
            <a:tbl>
              <a:tblPr>
                <a:noFill/>
                <a:tableStyleId>{FFD3A363-6C13-4A9C-919E-D1F09E1D583B}</a:tableStyleId>
              </a:tblPr>
              <a:tblGrid>
                <a:gridCol w="1588400"/>
                <a:gridCol w="4189275"/>
                <a:gridCol w="3580475"/>
              </a:tblGrid>
              <a:tr h="359325">
                <a:tc>
                  <a:txBody>
                    <a:bodyPr/>
                    <a:lstStyle/>
                    <a:p>
                      <a:pPr indent="0" lvl="0" marL="0" rtl="0" algn="l">
                        <a:spcBef>
                          <a:spcPts val="0"/>
                        </a:spcBef>
                        <a:spcAft>
                          <a:spcPts val="0"/>
                        </a:spcAft>
                        <a:buNone/>
                      </a:pPr>
                      <a:r>
                        <a:t/>
                      </a:r>
                      <a:endParaRPr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None/>
                      </a:pPr>
                      <a:r>
                        <a:rPr b="1" lang="en" sz="1300">
                          <a:latin typeface="Inter"/>
                          <a:ea typeface="Inter"/>
                          <a:cs typeface="Inter"/>
                          <a:sym typeface="Inter"/>
                        </a:rPr>
                        <a:t>LESSON 2: Introduction to Primary and Secondary Sources</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46200">
                <a:tc>
                  <a:txBody>
                    <a:bodyPr/>
                    <a:lstStyle/>
                    <a:p>
                      <a:pPr indent="0" lvl="0" marL="0" rtl="0" algn="l">
                        <a:spcBef>
                          <a:spcPts val="0"/>
                        </a:spcBef>
                        <a:spcAft>
                          <a:spcPts val="0"/>
                        </a:spcAft>
                        <a:buNone/>
                      </a:pPr>
                      <a:r>
                        <a:rPr b="1" lang="en" sz="1300">
                          <a:latin typeface="Inter"/>
                          <a:ea typeface="Inter"/>
                          <a:cs typeface="Inter"/>
                          <a:sym typeface="Inter"/>
                        </a:rPr>
                        <a:t>SUPPORTING QUESTION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How can we determine the reliability of historical information using primary and secondary sources?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59325">
                <a:tc>
                  <a:txBody>
                    <a:bodyPr/>
                    <a:lstStyle/>
                    <a:p>
                      <a:pPr indent="0" lvl="0" marL="0" rtl="0" algn="l">
                        <a:spcBef>
                          <a:spcPts val="0"/>
                        </a:spcBef>
                        <a:spcAft>
                          <a:spcPts val="0"/>
                        </a:spcAft>
                        <a:buNone/>
                      </a:pPr>
                      <a:r>
                        <a:rPr b="1" lang="en" sz="1300">
                          <a:latin typeface="Inter"/>
                          <a:ea typeface="Inter"/>
                          <a:cs typeface="Inter"/>
                          <a:sym typeface="Inter"/>
                        </a:rPr>
                        <a:t>STANDARD(S)</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N/A (Introduction)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59325">
                <a:tc>
                  <a:txBody>
                    <a:bodyPr/>
                    <a:lstStyle/>
                    <a:p>
                      <a:pPr indent="0" lvl="0" marL="0" rtl="0" algn="l">
                        <a:spcBef>
                          <a:spcPts val="0"/>
                        </a:spcBef>
                        <a:spcAft>
                          <a:spcPts val="0"/>
                        </a:spcAft>
                        <a:buNone/>
                      </a:pPr>
                      <a:r>
                        <a:rPr b="1" lang="en" sz="1300">
                          <a:latin typeface="Inter"/>
                          <a:ea typeface="Inter"/>
                          <a:cs typeface="Inter"/>
                          <a:sym typeface="Inter"/>
                        </a:rPr>
                        <a:t>FOCUS SKILL(S)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Evaluating Evidence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59325">
                <a:tc>
                  <a:txBody>
                    <a:bodyPr/>
                    <a:lstStyle/>
                    <a:p>
                      <a:pPr indent="0" lvl="0" marL="0" rtl="0" algn="l">
                        <a:spcBef>
                          <a:spcPts val="0"/>
                        </a:spcBef>
                        <a:spcAft>
                          <a:spcPts val="0"/>
                        </a:spcAft>
                        <a:buNone/>
                      </a:pPr>
                      <a:r>
                        <a:rPr b="1" lang="en" sz="1300">
                          <a:latin typeface="Inter"/>
                          <a:ea typeface="Inter"/>
                          <a:cs typeface="Inter"/>
                          <a:sym typeface="Inter"/>
                        </a:rPr>
                        <a:t>STUDENT MATERIALS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Do First Options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6"/>
                        </a:rPr>
                        <a:t>Printed Student Handouts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982475">
                <a:tc rowSpan="2">
                  <a:txBody>
                    <a:bodyPr/>
                    <a:lstStyle/>
                    <a:p>
                      <a:pPr indent="0" lvl="0" marL="0" rtl="0" algn="l">
                        <a:spcBef>
                          <a:spcPts val="0"/>
                        </a:spcBef>
                        <a:spcAft>
                          <a:spcPts val="0"/>
                        </a:spcAft>
                        <a:buNone/>
                      </a:pPr>
                      <a:r>
                        <a:rPr b="1" lang="en" sz="1300">
                          <a:latin typeface="Inter"/>
                          <a:ea typeface="Inter"/>
                          <a:cs typeface="Inter"/>
                          <a:sym typeface="Inter"/>
                        </a:rPr>
                        <a:t>DO FIRST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Begin with a welcome to students and demonstrate the </a:t>
                      </a:r>
                      <a:r>
                        <a:rPr lang="en" sz="1200" u="sng">
                          <a:solidFill>
                            <a:schemeClr val="accent5"/>
                          </a:solidFill>
                          <a:latin typeface="Inter"/>
                          <a:ea typeface="Inter"/>
                          <a:cs typeface="Inter"/>
                          <a:sym typeface="Inter"/>
                          <a:hlinkClick r:id="rId7">
                            <a:extLst>
                              <a:ext uri="{A12FA001-AC4F-418D-AE19-62706E023703}">
                                <ahyp:hlinkClr val="tx"/>
                              </a:ext>
                            </a:extLst>
                          </a:hlinkClick>
                        </a:rPr>
                        <a:t>“Do First”</a:t>
                      </a:r>
                      <a:r>
                        <a:rPr lang="en" sz="1200">
                          <a:solidFill>
                            <a:schemeClr val="dk1"/>
                          </a:solidFill>
                          <a:latin typeface="Inter"/>
                          <a:ea typeface="Inter"/>
                          <a:cs typeface="Inter"/>
                          <a:sym typeface="Inter"/>
                        </a:rPr>
                        <a:t> routine for students. Choose one of the options below to begin the class. If teachers plan to alternate between options throughout the school year, both options should be tried out at some point during the first week as you focus on routines and expectations.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1- Frayer: Source</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Quickwrite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62425">
                <a:tc vMerge="1"/>
                <a:tc>
                  <a:txBody>
                    <a:bodyPr/>
                    <a:lstStyle/>
                    <a:p>
                      <a:pPr indent="0" lvl="0" marL="0" rtl="0" algn="ctr">
                        <a:spcBef>
                          <a:spcPts val="0"/>
                        </a:spcBef>
                        <a:spcAft>
                          <a:spcPts val="0"/>
                        </a:spcAft>
                        <a:buNone/>
                      </a:pPr>
                      <a:r>
                        <a:rPr lang="en" sz="1200">
                          <a:latin typeface="Inter"/>
                          <a:ea typeface="Inter"/>
                          <a:cs typeface="Inter"/>
                          <a:sym typeface="Inter"/>
                        </a:rPr>
                        <a:t>TEACHER ACTIONS</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Welcome students into classroom</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Provide seating chart</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Introduce “Do First” routine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STUDENT ACTIONS</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Find seat</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Complete “Do First” independently</a:t>
                      </a:r>
                      <a:endParaRPr sz="1200">
                        <a:latin typeface="Inter"/>
                        <a:ea typeface="Inter"/>
                        <a:cs typeface="Inter"/>
                        <a:sym typeface="Inter"/>
                      </a:endParaRPr>
                    </a:p>
                    <a:p>
                      <a:pPr indent="0" lvl="0" marL="0" rtl="0" algn="l">
                        <a:spcBef>
                          <a:spcPts val="0"/>
                        </a:spcBef>
                        <a:spcAft>
                          <a:spcPts val="0"/>
                        </a:spcAft>
                        <a:buClr>
                          <a:srgbClr val="000000"/>
                        </a:buClr>
                        <a:buSzPts val="1200"/>
                        <a:buFont typeface="Inter"/>
                        <a:buNone/>
                      </a:pPr>
                      <a:r>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9" name="Google Shape;59;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100"/>
              <a:buFont typeface="Arial"/>
              <a:buNone/>
            </a:pPr>
            <a:r>
              <a:rPr lang="en" sz="1800">
                <a:solidFill>
                  <a:srgbClr val="000000"/>
                </a:solidFill>
                <a:latin typeface="Plus Jakarta Sans Medium"/>
                <a:ea typeface="Plus Jakarta Sans Medium"/>
                <a:cs typeface="Plus Jakarta Sans Medium"/>
                <a:sym typeface="Plus Jakarta Sans Medium"/>
              </a:rPr>
              <a:t>Introduction to </a:t>
            </a:r>
            <a:r>
              <a:rPr lang="en" sz="1800">
                <a:latin typeface="Plus Jakarta Sans Medium"/>
                <a:ea typeface="Plus Jakarta Sans Medium"/>
                <a:cs typeface="Plus Jakarta Sans Medium"/>
                <a:sym typeface="Plus Jakarta Sans Medium"/>
              </a:rPr>
              <a:t>World History II</a:t>
            </a:r>
            <a:r>
              <a:rPr lang="en" sz="1800">
                <a:solidFill>
                  <a:srgbClr val="000000"/>
                </a:solidFill>
                <a:latin typeface="Plus Jakarta Sans Medium"/>
                <a:ea typeface="Plus Jakarta Sans Medium"/>
                <a:cs typeface="Plus Jakarta Sans Medium"/>
                <a:sym typeface="Plus Jakarta Sans Medium"/>
              </a:rPr>
              <a:t>: Daily Lesson Plan (</a:t>
            </a:r>
            <a:r>
              <a:rPr lang="en" sz="1800">
                <a:latin typeface="Plus Jakarta Sans Medium"/>
                <a:ea typeface="Plus Jakarta Sans Medium"/>
                <a:cs typeface="Plus Jakarta Sans Medium"/>
                <a:sym typeface="Plus Jakarta Sans Medium"/>
              </a:rPr>
              <a:t>6</a:t>
            </a:r>
            <a:r>
              <a:rPr lang="en" sz="1800">
                <a:solidFill>
                  <a:srgbClr val="000000"/>
                </a:solidFill>
                <a:latin typeface="Plus Jakarta Sans Medium"/>
                <a:ea typeface="Plus Jakarta Sans Medium"/>
                <a:cs typeface="Plus Jakarta Sans Medium"/>
                <a:sym typeface="Plus Jakarta Sans Medium"/>
              </a:rPr>
              <a:t>0 Minutes)</a:t>
            </a:r>
            <a:endParaRPr sz="1800">
              <a:solidFill>
                <a:srgbClr val="000000"/>
              </a:solidFill>
              <a:latin typeface="Plus Jakarta Sans Medium"/>
              <a:ea typeface="Plus Jakarta Sans Medium"/>
              <a:cs typeface="Plus Jakarta Sans Medium"/>
              <a:sym typeface="Plus Jakarta Sans Medium"/>
            </a:endParaRPr>
          </a:p>
        </p:txBody>
      </p:sp>
      <p:pic>
        <p:nvPicPr>
          <p:cNvPr id="60" name="Google Shape;60;p13"/>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66" name="Google Shape;66;p14"/>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67" name="Google Shape;67;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9" name="Google Shape;69;p14"/>
          <p:cNvGraphicFramePr/>
          <p:nvPr/>
        </p:nvGraphicFramePr>
        <p:xfrm>
          <a:off x="357863" y="582125"/>
          <a:ext cx="3000000" cy="3000000"/>
        </p:xfrm>
        <a:graphic>
          <a:graphicData uri="http://schemas.openxmlformats.org/drawingml/2006/table">
            <a:tbl>
              <a:tblPr>
                <a:noFill/>
                <a:tableStyleId>{FFD3A363-6C13-4A9C-919E-D1F09E1D583B}</a:tableStyleId>
              </a:tblPr>
              <a:tblGrid>
                <a:gridCol w="1588400"/>
                <a:gridCol w="4189275"/>
                <a:gridCol w="3580475"/>
              </a:tblGrid>
              <a:tr h="348600">
                <a:tc>
                  <a:txBody>
                    <a:bodyPr/>
                    <a:lstStyle/>
                    <a:p>
                      <a:pPr indent="0" lvl="0" marL="0" rtl="0" algn="l">
                        <a:spcBef>
                          <a:spcPts val="0"/>
                        </a:spcBef>
                        <a:spcAft>
                          <a:spcPts val="0"/>
                        </a:spcAft>
                        <a:buNone/>
                      </a:pPr>
                      <a:r>
                        <a:t/>
                      </a:r>
                      <a:endParaRPr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None/>
                      </a:pPr>
                      <a:r>
                        <a:rPr b="1" lang="en" sz="1300">
                          <a:latin typeface="Inter"/>
                          <a:ea typeface="Inter"/>
                          <a:cs typeface="Inter"/>
                          <a:sym typeface="Inter"/>
                        </a:rPr>
                        <a:t>LESSON 2: Introduction to Primary and Secondary Sources - Continued</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36675">
                <a:tc rowSpan="2">
                  <a:txBody>
                    <a:bodyPr/>
                    <a:lstStyle/>
                    <a:p>
                      <a:pPr indent="0" lvl="0" marL="0" rtl="0" algn="l">
                        <a:spcBef>
                          <a:spcPts val="0"/>
                        </a:spcBef>
                        <a:spcAft>
                          <a:spcPts val="0"/>
                        </a:spcAft>
                        <a:buNone/>
                      </a:pPr>
                      <a:r>
                        <a:rPr b="1" lang="en" sz="1300">
                          <a:latin typeface="Inter"/>
                          <a:ea typeface="Inter"/>
                          <a:cs typeface="Inter"/>
                          <a:sym typeface="Inter"/>
                        </a:rPr>
                        <a:t>ACTIVITY 1 - LAUNCH</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Introduce students to the types of sources historians use through the </a:t>
                      </a:r>
                      <a:r>
                        <a:rPr lang="en" sz="1200" u="sng">
                          <a:solidFill>
                            <a:schemeClr val="hlink"/>
                          </a:solidFill>
                          <a:latin typeface="Inter"/>
                          <a:ea typeface="Inter"/>
                          <a:cs typeface="Inter"/>
                          <a:sym typeface="Inter"/>
                          <a:hlinkClick r:id="rId5"/>
                        </a:rPr>
                        <a:t>Introduction to Primary and Secondary Sources Presentation</a:t>
                      </a:r>
                      <a:r>
                        <a:rPr lang="en" sz="1200">
                          <a:solidFill>
                            <a:schemeClr val="dk1"/>
                          </a:solidFill>
                          <a:latin typeface="Inter"/>
                          <a:ea typeface="Inter"/>
                          <a:cs typeface="Inter"/>
                          <a:sym typeface="Inter"/>
                        </a:rPr>
                        <a:t> (slides 1-8). Students will take notes using the information from those slides using page 1 of the </a:t>
                      </a:r>
                      <a:r>
                        <a:rPr lang="en" sz="1200" u="sng">
                          <a:solidFill>
                            <a:schemeClr val="hlink"/>
                          </a:solidFill>
                          <a:latin typeface="Inter"/>
                          <a:ea typeface="Inter"/>
                          <a:cs typeface="Inter"/>
                          <a:sym typeface="Inter"/>
                          <a:hlinkClick r:id="rId6"/>
                        </a:rPr>
                        <a:t>Introduction to Sources Handout.</a:t>
                      </a:r>
                      <a:r>
                        <a:rPr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Students will have a class discussions based on slides 5 and 8 to synthesize learning.</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338725">
                <a:tc vMerge="1"/>
                <a:tc>
                  <a:txBody>
                    <a:bodyPr/>
                    <a:lstStyle/>
                    <a:p>
                      <a:pPr indent="0" lvl="0" marL="0" rtl="0" algn="ctr">
                        <a:lnSpc>
                          <a:spcPct val="100000"/>
                        </a:lnSpc>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Present the Introduction to Sources slideshow and elicit student participation on the discussion slides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time for students to create their own definitions at the end of the presentation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Take notes on the </a:t>
                      </a:r>
                      <a:r>
                        <a:rPr lang="en" sz="1200">
                          <a:latin typeface="Inter"/>
                          <a:ea typeface="Inter"/>
                          <a:cs typeface="Inter"/>
                          <a:sym typeface="Inter"/>
                        </a:rPr>
                        <a:t>Introduction to Sources Student Handout</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Engage in class discussions about reliability of sources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Write definitions for primary and secondary sources in their own words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02000">
                <a:tc rowSpan="2">
                  <a:txBody>
                    <a:bodyPr/>
                    <a:lstStyle/>
                    <a:p>
                      <a:pPr indent="0" lvl="0" marL="0" rtl="0" algn="l">
                        <a:spcBef>
                          <a:spcPts val="0"/>
                        </a:spcBef>
                        <a:spcAft>
                          <a:spcPts val="0"/>
                        </a:spcAft>
                        <a:buNone/>
                      </a:pPr>
                      <a:r>
                        <a:rPr b="1" lang="en" sz="1300">
                          <a:latin typeface="Inter"/>
                          <a:ea typeface="Inter"/>
                          <a:cs typeface="Inter"/>
                          <a:sym typeface="Inter"/>
                        </a:rPr>
                        <a:t>ACTIVITY 2 - PRACTICE</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I</a:t>
                      </a:r>
                      <a:r>
                        <a:rPr lang="en" sz="1200">
                          <a:solidFill>
                            <a:schemeClr val="dk1"/>
                          </a:solidFill>
                          <a:latin typeface="Inter"/>
                          <a:ea typeface="Inter"/>
                          <a:cs typeface="Inter"/>
                          <a:sym typeface="Inter"/>
                        </a:rPr>
                        <a:t>ntroduce students to pages 2 and 3 of the Introduction to Sources Handout. </a:t>
                      </a:r>
                      <a:r>
                        <a:rPr lang="en" sz="1200">
                          <a:solidFill>
                            <a:schemeClr val="dk1"/>
                          </a:solidFill>
                          <a:latin typeface="Inter"/>
                          <a:ea typeface="Inter"/>
                          <a:cs typeface="Inter"/>
                          <a:sym typeface="Inter"/>
                        </a:rPr>
                        <a:t>Students will examine the sources with a partner and explain which sources are primary or secondary sources.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295375">
                <a:tc vMerge="1"/>
                <a:tc>
                  <a:txBody>
                    <a:bodyPr/>
                    <a:lstStyle/>
                    <a:p>
                      <a:pPr indent="0" lvl="0" marL="0" rtl="0" algn="ctr">
                        <a:spcBef>
                          <a:spcPts val="0"/>
                        </a:spcBef>
                        <a:spcAft>
                          <a:spcPts val="0"/>
                        </a:spcAft>
                        <a:buNone/>
                      </a:pPr>
                      <a:r>
                        <a:rPr lang="en" sz="1200">
                          <a:latin typeface="Inter"/>
                          <a:ea typeface="Inter"/>
                          <a:cs typeface="Inter"/>
                          <a:sym typeface="Inter"/>
                        </a:rPr>
                        <a:t>TEACHER ACTIONS</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Determine partners</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Direct students to page 2 and 3 of student worksheet.</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Provide support as needed; review answers once time is up.</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STUDENT ACTIONS</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Move to partner</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Complete pages 2 and 3</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0" name="Google Shape;70;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100"/>
              <a:buFont typeface="Arial"/>
              <a:buNone/>
            </a:pPr>
            <a:r>
              <a:rPr lang="en" sz="1800">
                <a:solidFill>
                  <a:srgbClr val="000000"/>
                </a:solidFill>
                <a:latin typeface="Plus Jakarta Sans Medium"/>
                <a:ea typeface="Plus Jakarta Sans Medium"/>
                <a:cs typeface="Plus Jakarta Sans Medium"/>
                <a:sym typeface="Plus Jakarta Sans Medium"/>
              </a:rPr>
              <a:t>Introduction to </a:t>
            </a:r>
            <a:r>
              <a:rPr lang="en" sz="1800">
                <a:latin typeface="Plus Jakarta Sans Medium"/>
                <a:ea typeface="Plus Jakarta Sans Medium"/>
                <a:cs typeface="Plus Jakarta Sans Medium"/>
                <a:sym typeface="Plus Jakarta Sans Medium"/>
              </a:rPr>
              <a:t>World History II</a:t>
            </a:r>
            <a:r>
              <a:rPr lang="en" sz="1800">
                <a:solidFill>
                  <a:srgbClr val="000000"/>
                </a:solidFill>
                <a:latin typeface="Plus Jakarta Sans Medium"/>
                <a:ea typeface="Plus Jakarta Sans Medium"/>
                <a:cs typeface="Plus Jakarta Sans Medium"/>
                <a:sym typeface="Plus Jakarta Sans Medium"/>
              </a:rPr>
              <a:t>: Daily Lesson Plan (</a:t>
            </a:r>
            <a:r>
              <a:rPr lang="en" sz="1800">
                <a:latin typeface="Plus Jakarta Sans Medium"/>
                <a:ea typeface="Plus Jakarta Sans Medium"/>
                <a:cs typeface="Plus Jakarta Sans Medium"/>
                <a:sym typeface="Plus Jakarta Sans Medium"/>
              </a:rPr>
              <a:t>6</a:t>
            </a:r>
            <a:r>
              <a:rPr lang="en" sz="1800">
                <a:solidFill>
                  <a:srgbClr val="000000"/>
                </a:solidFill>
                <a:latin typeface="Plus Jakarta Sans Medium"/>
                <a:ea typeface="Plus Jakarta Sans Medium"/>
                <a:cs typeface="Plus Jakarta Sans Medium"/>
                <a:sym typeface="Plus Jakarta Sans Medium"/>
              </a:rPr>
              <a:t>0 Minutes)</a:t>
            </a:r>
            <a:endParaRPr sz="1800">
              <a:solidFill>
                <a:srgbClr val="000000"/>
              </a:solidFill>
              <a:latin typeface="Plus Jakarta Sans Medium"/>
              <a:ea typeface="Plus Jakarta Sans Medium"/>
              <a:cs typeface="Plus Jakarta Sans Medium"/>
              <a:sym typeface="Plus Jakarta Sans Medium"/>
            </a:endParaRPr>
          </a:p>
        </p:txBody>
      </p:sp>
      <p:pic>
        <p:nvPicPr>
          <p:cNvPr id="71" name="Google Shape;71;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5" name="Shape 75"/>
        <p:cNvGrpSpPr/>
        <p:nvPr/>
      </p:nvGrpSpPr>
      <p:grpSpPr>
        <a:xfrm>
          <a:off x="0" y="0"/>
          <a:ext cx="0" cy="0"/>
          <a:chOff x="0" y="0"/>
          <a:chExt cx="0" cy="0"/>
        </a:xfrm>
      </p:grpSpPr>
      <p:pic>
        <p:nvPicPr>
          <p:cNvPr id="76" name="Google Shape;76;p15"/>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77" name="Google Shape;77;p1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78" name="Google Shape;78;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9" name="Google Shape;79;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0" name="Google Shape;80;p15"/>
          <p:cNvGraphicFramePr/>
          <p:nvPr/>
        </p:nvGraphicFramePr>
        <p:xfrm>
          <a:off x="357863" y="582125"/>
          <a:ext cx="3000000" cy="3000000"/>
        </p:xfrm>
        <a:graphic>
          <a:graphicData uri="http://schemas.openxmlformats.org/drawingml/2006/table">
            <a:tbl>
              <a:tblPr>
                <a:noFill/>
                <a:tableStyleId>{FFD3A363-6C13-4A9C-919E-D1F09E1D583B}</a:tableStyleId>
              </a:tblPr>
              <a:tblGrid>
                <a:gridCol w="1588400"/>
                <a:gridCol w="4189275"/>
                <a:gridCol w="3580475"/>
              </a:tblGrid>
              <a:tr h="358350">
                <a:tc>
                  <a:txBody>
                    <a:bodyPr/>
                    <a:lstStyle/>
                    <a:p>
                      <a:pPr indent="0" lvl="0" marL="0" rtl="0" algn="l">
                        <a:spcBef>
                          <a:spcPts val="0"/>
                        </a:spcBef>
                        <a:spcAft>
                          <a:spcPts val="0"/>
                        </a:spcAft>
                        <a:buNone/>
                      </a:pPr>
                      <a:r>
                        <a:t/>
                      </a:r>
                      <a:endParaRPr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2: Introduction to Primary and Secondary Sources - Continued</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60075">
                <a:tc rowSpan="2">
                  <a:txBody>
                    <a:bodyPr/>
                    <a:lstStyle/>
                    <a:p>
                      <a:pPr indent="0" lvl="0" marL="0" rtl="0" algn="l">
                        <a:spcBef>
                          <a:spcPts val="0"/>
                        </a:spcBef>
                        <a:spcAft>
                          <a:spcPts val="0"/>
                        </a:spcAft>
                        <a:buNone/>
                      </a:pPr>
                      <a:r>
                        <a:rPr b="1" lang="en" sz="1300">
                          <a:latin typeface="Inter"/>
                          <a:ea typeface="Inter"/>
                          <a:cs typeface="Inter"/>
                          <a:sym typeface="Inter"/>
                        </a:rPr>
                        <a:t>ACTIVITY 3 - EXHIBIT</a:t>
                      </a:r>
                      <a:endParaRPr b="1" sz="1300">
                        <a:latin typeface="Inter"/>
                        <a:ea typeface="Inter"/>
                        <a:cs typeface="Inter"/>
                        <a:sym typeface="Inter"/>
                      </a:endParaRPr>
                    </a:p>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Introduce students to page 4 of the Introduction to Sources Handout. Students will complete page 4 independently. Students will select a historical event, brainstorm three sources, describe the type of source and the overall reliability of the source. If needed, the teacher can provide a list of events and have students select one from the list.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09600">
                <a:tc vMerge="1"/>
                <a:tc>
                  <a:txBody>
                    <a:bodyPr/>
                    <a:lstStyle/>
                    <a:p>
                      <a:pPr indent="0" lvl="0" marL="0" rtl="0" algn="ctr">
                        <a:lnSpc>
                          <a:spcPct val="115000"/>
                        </a:lnSpc>
                        <a:spcBef>
                          <a:spcPts val="0"/>
                        </a:spcBef>
                        <a:spcAft>
                          <a:spcPts val="0"/>
                        </a:spcAft>
                        <a:buNone/>
                      </a:pPr>
                      <a:r>
                        <a:rPr lang="en" sz="1200">
                          <a:latin typeface="Inter"/>
                          <a:ea typeface="Inter"/>
                          <a:cs typeface="Inter"/>
                          <a:sym typeface="Inter"/>
                        </a:rPr>
                        <a:t> </a:t>
                      </a: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15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Direct students to page </a:t>
                      </a:r>
                      <a:r>
                        <a:rPr lang="en" sz="1200">
                          <a:latin typeface="Inter"/>
                          <a:ea typeface="Inter"/>
                          <a:cs typeface="Inter"/>
                          <a:sym typeface="Inter"/>
                        </a:rPr>
                        <a:t>4</a:t>
                      </a:r>
                      <a:endParaRPr sz="1200">
                        <a:solidFill>
                          <a:srgbClr val="000000"/>
                        </a:solidFill>
                        <a:latin typeface="Inter"/>
                        <a:ea typeface="Inter"/>
                        <a:cs typeface="Inter"/>
                        <a:sym typeface="Inter"/>
                      </a:endParaRPr>
                    </a:p>
                    <a:p>
                      <a:pPr indent="-304800" lvl="0" marL="457200" rtl="0" algn="l">
                        <a:lnSpc>
                          <a:spcPct val="115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directions and support as needed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15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Answer questions on page </a:t>
                      </a:r>
                      <a:r>
                        <a:rPr lang="en" sz="1200">
                          <a:latin typeface="Inter"/>
                          <a:ea typeface="Inter"/>
                          <a:cs typeface="Inter"/>
                          <a:sym typeface="Inter"/>
                        </a:rPr>
                        <a:t>4</a:t>
                      </a:r>
                      <a:r>
                        <a:rPr lang="en" sz="1200">
                          <a:solidFill>
                            <a:srgbClr val="000000"/>
                          </a:solidFill>
                          <a:latin typeface="Inter"/>
                          <a:ea typeface="Inter"/>
                          <a:cs typeface="Inter"/>
                          <a:sym typeface="Inter"/>
                        </a:rPr>
                        <a:t> of student worksheet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688050">
                <a:tc rowSpan="2">
                  <a:txBody>
                    <a:bodyPr/>
                    <a:lstStyle/>
                    <a:p>
                      <a:pPr indent="0" lvl="0" marL="0" rtl="0" algn="l">
                        <a:spcBef>
                          <a:spcPts val="0"/>
                        </a:spcBef>
                        <a:spcAft>
                          <a:spcPts val="0"/>
                        </a:spcAft>
                        <a:buNone/>
                      </a:pPr>
                      <a:r>
                        <a:rPr b="1" lang="en" sz="1300">
                          <a:latin typeface="Inter"/>
                          <a:ea typeface="Inter"/>
                          <a:cs typeface="Inter"/>
                          <a:sym typeface="Inter"/>
                        </a:rPr>
                        <a:t>CONCLUSION</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latin typeface="Inter"/>
                          <a:ea typeface="Inter"/>
                          <a:cs typeface="Inter"/>
                          <a:sym typeface="Inter"/>
                        </a:rPr>
                        <a:t>Students will complete an “</a:t>
                      </a:r>
                      <a:r>
                        <a:rPr lang="en" sz="1200" u="sng">
                          <a:solidFill>
                            <a:srgbClr val="0097A7"/>
                          </a:solidFill>
                          <a:latin typeface="Inter"/>
                          <a:ea typeface="Inter"/>
                          <a:cs typeface="Inter"/>
                          <a:sym typeface="Inter"/>
                          <a:hlinkClick r:id="rId5">
                            <a:extLst>
                              <a:ext uri="{A12FA001-AC4F-418D-AE19-62706E023703}">
                                <ahyp:hlinkClr val="tx"/>
                              </a:ext>
                            </a:extLst>
                          </a:hlinkClick>
                        </a:rPr>
                        <a:t>Exit Ticket”</a:t>
                      </a:r>
                      <a:r>
                        <a:rPr lang="en" sz="1200">
                          <a:latin typeface="Inter"/>
                          <a:ea typeface="Inter"/>
                          <a:cs typeface="Inter"/>
                          <a:sym typeface="Inter"/>
                        </a:rPr>
                        <a:t> in </a:t>
                      </a:r>
                      <a:r>
                        <a:rPr lang="en" sz="1200">
                          <a:solidFill>
                            <a:schemeClr val="dk1"/>
                          </a:solidFill>
                          <a:latin typeface="Inter"/>
                          <a:ea typeface="Inter"/>
                          <a:cs typeface="Inter"/>
                          <a:sym typeface="Inter"/>
                        </a:rPr>
                        <a:t>which they reflect on their learnings from the day using the Triangle, Square, Circle approach. The questions will reinforce the supporting question, will demonstrate their understanding, and provide feedback about concepts that need review or further explanations.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600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Hand out Exit Ticket and explain what each shape means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Answer the Exit Ticket questions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81" name="Google Shape;81;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100"/>
              <a:buFont typeface="Arial"/>
              <a:buNone/>
            </a:pPr>
            <a:r>
              <a:rPr lang="en" sz="1800">
                <a:solidFill>
                  <a:srgbClr val="000000"/>
                </a:solidFill>
                <a:latin typeface="Plus Jakarta Sans Medium"/>
                <a:ea typeface="Plus Jakarta Sans Medium"/>
                <a:cs typeface="Plus Jakarta Sans Medium"/>
                <a:sym typeface="Plus Jakarta Sans Medium"/>
              </a:rPr>
              <a:t>Introduction to </a:t>
            </a:r>
            <a:r>
              <a:rPr lang="en" sz="1800">
                <a:latin typeface="Plus Jakarta Sans Medium"/>
                <a:ea typeface="Plus Jakarta Sans Medium"/>
                <a:cs typeface="Plus Jakarta Sans Medium"/>
                <a:sym typeface="Plus Jakarta Sans Medium"/>
              </a:rPr>
              <a:t>World History II</a:t>
            </a:r>
            <a:r>
              <a:rPr lang="en" sz="1800">
                <a:solidFill>
                  <a:srgbClr val="000000"/>
                </a:solidFill>
                <a:latin typeface="Plus Jakarta Sans Medium"/>
                <a:ea typeface="Plus Jakarta Sans Medium"/>
                <a:cs typeface="Plus Jakarta Sans Medium"/>
                <a:sym typeface="Plus Jakarta Sans Medium"/>
              </a:rPr>
              <a:t>: Daily Lesson Plan (</a:t>
            </a:r>
            <a:r>
              <a:rPr lang="en" sz="1800">
                <a:latin typeface="Plus Jakarta Sans Medium"/>
                <a:ea typeface="Plus Jakarta Sans Medium"/>
                <a:cs typeface="Plus Jakarta Sans Medium"/>
                <a:sym typeface="Plus Jakarta Sans Medium"/>
              </a:rPr>
              <a:t>6</a:t>
            </a:r>
            <a:r>
              <a:rPr lang="en" sz="1800">
                <a:solidFill>
                  <a:srgbClr val="000000"/>
                </a:solidFill>
                <a:latin typeface="Plus Jakarta Sans Medium"/>
                <a:ea typeface="Plus Jakarta Sans Medium"/>
                <a:cs typeface="Plus Jakarta Sans Medium"/>
                <a:sym typeface="Plus Jakarta Sans Medium"/>
              </a:rPr>
              <a:t>0 Minutes)</a:t>
            </a:r>
            <a:endParaRPr sz="1800">
              <a:solidFill>
                <a:srgbClr val="000000"/>
              </a:solidFill>
              <a:latin typeface="Plus Jakarta Sans Medium"/>
              <a:ea typeface="Plus Jakarta Sans Medium"/>
              <a:cs typeface="Plus Jakarta Sans Medium"/>
              <a:sym typeface="Plus Jakarta Sans Medium"/>
            </a:endParaRPr>
          </a:p>
        </p:txBody>
      </p:sp>
      <p:pic>
        <p:nvPicPr>
          <p:cNvPr id="82" name="Google Shape;82;p1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